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71" r:id="rId5"/>
    <p:sldId id="259" r:id="rId6"/>
    <p:sldId id="260" r:id="rId7"/>
    <p:sldId id="273" r:id="rId8"/>
    <p:sldId id="262" r:id="rId9"/>
    <p:sldId id="263" r:id="rId10"/>
    <p:sldId id="264" r:id="rId11"/>
    <p:sldId id="265" r:id="rId12"/>
    <p:sldId id="266" r:id="rId13"/>
    <p:sldId id="274" r:id="rId14"/>
    <p:sldId id="275" r:id="rId15"/>
    <p:sldId id="276" r:id="rId16"/>
    <p:sldId id="277" r:id="rId17"/>
    <p:sldId id="268" r:id="rId18"/>
    <p:sldId id="269" r:id="rId19"/>
    <p:sldId id="270" r:id="rId20"/>
    <p:sldId id="27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  <a:srgbClr val="CC66FF"/>
    <a:srgbClr val="CC99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21B6E-D23A-436B-AD57-DFA7628682B4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6C355-2B64-464E-A7E4-EA251DF5AE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21B6E-D23A-436B-AD57-DFA7628682B4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6C355-2B64-464E-A7E4-EA251DF5AE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21B6E-D23A-436B-AD57-DFA7628682B4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6C355-2B64-464E-A7E4-EA251DF5AE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21B6E-D23A-436B-AD57-DFA7628682B4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6C355-2B64-464E-A7E4-EA251DF5AE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21B6E-D23A-436B-AD57-DFA7628682B4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6C355-2B64-464E-A7E4-EA251DF5AE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21B6E-D23A-436B-AD57-DFA7628682B4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6C355-2B64-464E-A7E4-EA251DF5AE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21B6E-D23A-436B-AD57-DFA7628682B4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6C355-2B64-464E-A7E4-EA251DF5AE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21B6E-D23A-436B-AD57-DFA7628682B4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306C355-2B64-464E-A7E4-EA251DF5AE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21B6E-D23A-436B-AD57-DFA7628682B4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6C355-2B64-464E-A7E4-EA251DF5AE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21B6E-D23A-436B-AD57-DFA7628682B4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E306C355-2B64-464E-A7E4-EA251DF5AE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D321B6E-D23A-436B-AD57-DFA7628682B4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6C355-2B64-464E-A7E4-EA251DF5AE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D321B6E-D23A-436B-AD57-DFA7628682B4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306C355-2B64-464E-A7E4-EA251DF5AE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wheel spokes="3"/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РУКОВОДСТВО И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Лидерство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03848" y="548680"/>
          <a:ext cx="5249396" cy="2376264"/>
        </p:xfrm>
        <a:graphic>
          <a:graphicData uri="http://schemas.openxmlformats.org/drawingml/2006/table">
            <a:tbl>
              <a:tblPr/>
              <a:tblGrid>
                <a:gridCol w="5249396"/>
              </a:tblGrid>
              <a:tr h="23762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spc="10" dirty="0">
                          <a:solidFill>
                            <a:schemeClr val="tx2">
                              <a:lumMod val="9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Отличный руководитель – тот, о существовании которого люди едва догадываются;</a:t>
                      </a:r>
                      <a:endParaRPr lang="ru-RU" sz="1800" b="1" dirty="0">
                        <a:solidFill>
                          <a:schemeClr val="tx2">
                            <a:lumMod val="9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spc="10" dirty="0">
                          <a:solidFill>
                            <a:schemeClr val="tx2">
                              <a:lumMod val="9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посредственный – кому подчиняются и бурно приветствуют; плохой – кого презирают.</a:t>
                      </a:r>
                      <a:endParaRPr lang="ru-RU" sz="1800" b="1" dirty="0">
                        <a:solidFill>
                          <a:schemeClr val="tx2">
                            <a:lumMod val="9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spc="10" dirty="0">
                          <a:solidFill>
                            <a:schemeClr val="tx2">
                              <a:lumMod val="9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Но если руководитель поистине выдающийся, люди говорят: «мы сделали это сами». </a:t>
                      </a:r>
                      <a:endParaRPr lang="ru-RU" sz="1800" b="1" dirty="0">
                        <a:solidFill>
                          <a:schemeClr val="tx2">
                            <a:lumMod val="9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b="1" i="1" spc="10" dirty="0">
                          <a:solidFill>
                            <a:schemeClr val="tx2">
                              <a:lumMod val="9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Китайский ученый </a:t>
                      </a:r>
                      <a:r>
                        <a:rPr lang="ru-RU" sz="1800" b="1" i="1" spc="10" dirty="0" err="1">
                          <a:solidFill>
                            <a:schemeClr val="tx2">
                              <a:lumMod val="9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Лаоцзы</a:t>
                      </a:r>
                      <a:endParaRPr lang="ru-RU" sz="1800" b="1" dirty="0">
                        <a:solidFill>
                          <a:schemeClr val="tx2">
                            <a:lumMod val="9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Экспертная власть (основана на высоком профессионализме менеджера)</a:t>
            </a:r>
            <a:endParaRPr lang="ru-RU" sz="32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Положительные стороны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lang="ru-RU" dirty="0" smtClean="0"/>
              <a:t>Гарантия высокой эффективности работы</a:t>
            </a:r>
          </a:p>
          <a:p>
            <a:r>
              <a:rPr lang="ru-RU" dirty="0" smtClean="0"/>
              <a:t>Использование низкооплачиваемый труд</a:t>
            </a:r>
          </a:p>
          <a:p>
            <a:r>
              <a:rPr lang="ru-RU" dirty="0" smtClean="0"/>
              <a:t>Четкая профессиональная ответственность менеджера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Отрицательные стороны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lang="ru-RU" dirty="0" smtClean="0"/>
              <a:t>Эффективна до первой ошибки менеджера</a:t>
            </a:r>
          </a:p>
          <a:p>
            <a:r>
              <a:rPr lang="ru-RU" dirty="0" smtClean="0"/>
              <a:t>Плохая отдача от персонала</a:t>
            </a:r>
          </a:p>
          <a:p>
            <a:r>
              <a:rPr lang="ru-RU" dirty="0" smtClean="0"/>
              <a:t>Низкий уровень обладания властью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464454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Эталонная власть (основанная на личном примере)</a:t>
            </a:r>
            <a:endParaRPr lang="ru-RU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Положительные стороны:</a:t>
            </a:r>
          </a:p>
          <a:p>
            <a:r>
              <a:rPr lang="ru-RU" sz="2400" dirty="0" smtClean="0"/>
              <a:t>Высокая интенсивность труда персонала</a:t>
            </a:r>
          </a:p>
          <a:p>
            <a:r>
              <a:rPr lang="ru-RU" sz="2400" dirty="0" smtClean="0"/>
              <a:t>Быстрая реализация управленческих решений</a:t>
            </a:r>
          </a:p>
          <a:p>
            <a:r>
              <a:rPr lang="ru-RU" sz="2400" dirty="0" smtClean="0"/>
              <a:t>Низкая степень конфликтности в рабочих группах</a:t>
            </a:r>
          </a:p>
          <a:p>
            <a:r>
              <a:rPr lang="ru-RU" sz="2400" dirty="0" smtClean="0"/>
              <a:t>Низкие затраты на вознаграждение</a:t>
            </a:r>
            <a:endParaRPr lang="ru-RU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Отрицательные стороны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lang="ru-RU" sz="2400" dirty="0" smtClean="0"/>
              <a:t>Отсутствия демократических процедур контроля</a:t>
            </a:r>
          </a:p>
          <a:p>
            <a:r>
              <a:rPr lang="ru-RU" sz="2400" dirty="0" smtClean="0"/>
              <a:t>Дезорганизация управления в отсутствие менеджера</a:t>
            </a:r>
          </a:p>
          <a:p>
            <a:r>
              <a:rPr lang="ru-RU" sz="2400" dirty="0" smtClean="0"/>
              <a:t>Нет приемлемости управления</a:t>
            </a:r>
            <a:endParaRPr lang="ru-RU" sz="2400" dirty="0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Законная власть</a:t>
            </a:r>
            <a:endParaRPr lang="ru-RU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Положительные стороны:</a:t>
            </a:r>
          </a:p>
          <a:p>
            <a:r>
              <a:rPr lang="ru-RU" sz="2400" dirty="0" smtClean="0"/>
              <a:t>Стабильность управления</a:t>
            </a:r>
          </a:p>
          <a:p>
            <a:r>
              <a:rPr lang="ru-RU" sz="2400" dirty="0" smtClean="0"/>
              <a:t>Бесконфликтность управления</a:t>
            </a:r>
          </a:p>
          <a:p>
            <a:r>
              <a:rPr lang="ru-RU" sz="2400" dirty="0" smtClean="0"/>
              <a:t>Быстрое принятие решений</a:t>
            </a:r>
          </a:p>
          <a:p>
            <a:r>
              <a:rPr lang="ru-RU" sz="2400" dirty="0" smtClean="0"/>
              <a:t>Предсказуемость поведение персонала</a:t>
            </a:r>
            <a:endParaRPr lang="ru-RU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Отрицательные стороны:</a:t>
            </a:r>
          </a:p>
          <a:p>
            <a:r>
              <a:rPr lang="ru-RU" sz="2400" dirty="0" smtClean="0"/>
              <a:t>Снижение трудовой активности</a:t>
            </a:r>
          </a:p>
          <a:p>
            <a:r>
              <a:rPr lang="ru-RU" sz="2400" dirty="0" smtClean="0"/>
              <a:t>Плохая </a:t>
            </a:r>
            <a:r>
              <a:rPr lang="ru-RU" sz="2400" dirty="0" err="1" smtClean="0"/>
              <a:t>адаптированность</a:t>
            </a:r>
            <a:r>
              <a:rPr lang="ru-RU" sz="2400" dirty="0" smtClean="0"/>
              <a:t> к изменениям внешней и внутренней среды</a:t>
            </a:r>
          </a:p>
          <a:p>
            <a:r>
              <a:rPr lang="ru-RU" sz="2400" dirty="0" smtClean="0"/>
              <a:t>Не стимулируется творческий подход к работе</a:t>
            </a:r>
            <a:endParaRPr lang="ru-RU" sz="2400" dirty="0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Формы влияния 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90000"/>
                  </a:schemeClr>
                </a:solidFill>
              </a:rPr>
            </a:br>
            <a:endParaRPr lang="ru-RU" dirty="0">
              <a:solidFill>
                <a:schemeClr val="tx2">
                  <a:lumMod val="9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6600" dirty="0" smtClean="0"/>
              <a:t>убеждение </a:t>
            </a:r>
          </a:p>
          <a:p>
            <a:r>
              <a:rPr lang="ru-RU" sz="6600" dirty="0" smtClean="0"/>
              <a:t>участие</a:t>
            </a:r>
            <a:endParaRPr lang="ru-RU" sz="6600" dirty="0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Убеждение</a:t>
            </a:r>
            <a:endParaRPr lang="ru-RU" dirty="0">
              <a:solidFill>
                <a:schemeClr val="tx2">
                  <a:lumMod val="9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859216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Убеждение </a:t>
            </a:r>
            <a:r>
              <a:rPr lang="ru-RU" dirty="0" smtClean="0"/>
              <a:t>– это эффективная передача своей точки зрения. Оно основано на власти примера, власти эксперта. При этом исполнитель полностью понимает, что он делает и почему. Применяя этот путь, руководитель понимает, что он зависит от исполнителя, т.е. последний обладает       властью уменьшить возможность руководителя </a:t>
            </a:r>
            <a:r>
              <a:rPr lang="ru-RU" dirty="0" smtClean="0"/>
              <a:t>действовать</a:t>
            </a:r>
            <a:endParaRPr lang="ru-RU" dirty="0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Участие</a:t>
            </a:r>
            <a:endParaRPr lang="ru-RU" dirty="0">
              <a:solidFill>
                <a:schemeClr val="tx2">
                  <a:lumMod val="9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b="1" dirty="0" smtClean="0"/>
              <a:t>Влияние </a:t>
            </a:r>
            <a:r>
              <a:rPr lang="ru-RU" b="1" dirty="0" smtClean="0"/>
              <a:t>через участие еще в большей степени использует стремление исполнителей к самостоятельности и инициативе. Руководитель не делает никаких усилий, чтобы навязать свою волю или мнение. Происходит участие исполнителя в принятии решений, что соотносится с потребностями самоуважения, самовыражения.  Этот подход нужно использовать только в тех случаях, когда такие потребности являются активными мотивирующими факторами и при условии, что можно положиться на то, что исполнитель будет работать на цели, которые он сам выбрал.</a:t>
            </a:r>
            <a:endParaRPr lang="ru-RU" b="1" dirty="0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Стили руководства</a:t>
            </a:r>
            <a:endParaRPr lang="ru-RU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Стиль руководства </a:t>
            </a:r>
            <a:r>
              <a:rPr lang="ru-RU" dirty="0" smtClean="0"/>
              <a:t>– это качественная характеристика деятельности руководителя, способов его воздействия на исполнителей.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Стиль подчинения </a:t>
            </a:r>
            <a:r>
              <a:rPr lang="ru-RU" dirty="0" smtClean="0"/>
              <a:t>– это совокупность действий работников, связанных с выполнением задач, поставленных руководителем.</a:t>
            </a:r>
            <a:endParaRPr lang="ru-RU" dirty="0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Авторитарный стиль руководства</a:t>
            </a:r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596" y="1357298"/>
          <a:ext cx="8229600" cy="519176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Показатель 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Авторитарный стиль руководства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Способ принятия решений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Единоличный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Способ</a:t>
                      </a:r>
                      <a:r>
                        <a:rPr lang="ru-RU" baseline="0" dirty="0" smtClean="0"/>
                        <a:t> воздействия на персонал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Приказ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Ответственность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 руководителе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Инициатива исполнителей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Допускается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Предпочтительные сотрудники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Исполнительные, покорные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Отношение руководителя к контактам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Соблюдает дистанцию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Отношение к</a:t>
                      </a:r>
                      <a:r>
                        <a:rPr lang="ru-RU" baseline="0" dirty="0" smtClean="0"/>
                        <a:t> персоналу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Жесткое, требовательное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Требование</a:t>
                      </a:r>
                      <a:r>
                        <a:rPr lang="ru-RU" baseline="0" dirty="0" smtClean="0"/>
                        <a:t> к дисциплине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Формальные, жесткие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Способы стимулирования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Административные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Атмосфера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Напряженная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Дисциплина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Слепая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Интерес к работе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Низкий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Особенности</a:t>
                      </a:r>
                      <a:r>
                        <a:rPr lang="ru-RU" baseline="0" dirty="0" smtClean="0"/>
                        <a:t> процесса труда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Высокая интенсивность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Демократический стиль руководства</a:t>
            </a:r>
            <a:endParaRPr lang="ru-RU" sz="36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357298"/>
          <a:ext cx="8229600" cy="519176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  <a:effectLst/>
                        </a:rPr>
                        <a:t>Показатель</a:t>
                      </a:r>
                      <a:r>
                        <a:rPr lang="ru-RU" baseline="0" dirty="0" smtClean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endParaRPr lang="ru-RU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Демократический стиль руководства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Способ принятия решений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Группой 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Способ воздействия</a:t>
                      </a:r>
                      <a:r>
                        <a:rPr lang="ru-RU" baseline="0" dirty="0" smtClean="0"/>
                        <a:t> на персонал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Предложение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Ответственность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 соответствии с полномочиями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Инициатива исполнителей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Поощряется и используется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Предпочтительные сотрудники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Квалифицированные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Отношение руководителя к контактам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Активно поддерживает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Отношение к персоналу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Доброжелательное требовательное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Требование к дисциплине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Разумные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Способы</a:t>
                      </a:r>
                      <a:r>
                        <a:rPr lang="ru-RU" baseline="0" dirty="0" smtClean="0"/>
                        <a:t> стимулирования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Экономические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Атмосфера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Свободная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Дисциплина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Высокая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Интерес к работе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Высокий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Особенности</a:t>
                      </a:r>
                      <a:r>
                        <a:rPr lang="ru-RU" baseline="0" dirty="0" smtClean="0"/>
                        <a:t> процесса труда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Высокое качество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4843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Либеральный стиль руководства</a:t>
            </a:r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397000"/>
          <a:ext cx="8229600" cy="519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Показатели 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Либеральный/бюрократический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Способ принятия решений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Индивидами или группой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Способ воздействия на персонал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Просьба, уговоры /</a:t>
                      </a:r>
                      <a:r>
                        <a:rPr lang="ru-RU" baseline="0" dirty="0" smtClean="0"/>
                        <a:t> угрозы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Ответственность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 исполнителях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Инициатива исполнителей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Преобладает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Предпочтительные сотрудники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Инициативные</a:t>
                      </a:r>
                      <a:r>
                        <a:rPr lang="ru-RU" baseline="0" dirty="0" smtClean="0"/>
                        <a:t>, творческие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Отношение руководителя к контактам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Инициативы не проявляет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Отношение к подчиненным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Мягкое,</a:t>
                      </a:r>
                      <a:r>
                        <a:rPr lang="ru-RU" baseline="0" dirty="0" smtClean="0"/>
                        <a:t> нетребовательное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Требования к дисциплине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Неопределенные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Способы стимулирования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Моральные / силовые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Атмосфера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Свободная / произвол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Дисциплина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Сознательная /</a:t>
                      </a:r>
                      <a:r>
                        <a:rPr lang="ru-RU" baseline="0" dirty="0" smtClean="0"/>
                        <a:t> низкая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Интерес к работе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Высокий / никакого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Особенности процесса туда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Творчество /</a:t>
                      </a:r>
                      <a:r>
                        <a:rPr lang="ru-RU" baseline="0" dirty="0" smtClean="0"/>
                        <a:t> безразличие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9958" b="9958"/>
          <a:stretch>
            <a:fillRect/>
          </a:stretch>
        </p:blipFill>
        <p:spPr bwMode="auto">
          <a:xfrm>
            <a:off x="251520" y="548680"/>
            <a:ext cx="4968553" cy="5294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48" y="214290"/>
            <a:ext cx="3053868" cy="1253808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Понятие лидерства</a:t>
            </a:r>
            <a:endParaRPr lang="ru-RU" sz="44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body" sz="half" idx="2"/>
          </p:nvPr>
        </p:nvSpPr>
        <p:spPr>
          <a:xfrm>
            <a:off x="5429256" y="1714488"/>
            <a:ext cx="3357586" cy="428628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45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Лидерство</a:t>
            </a:r>
            <a:r>
              <a:rPr lang="ru-RU" sz="4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500" dirty="0" smtClean="0"/>
              <a:t>– это способность человека оказывать влияние на людей и тем самым направлять их действия для достижения конкретных целей.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</a:t>
            </a:r>
            <a:r>
              <a:rPr lang="ru-RU" dirty="0" smtClean="0"/>
              <a:t>ЗА ВНИМАНИЕ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Качества лидера</a:t>
            </a:r>
            <a:endParaRPr lang="ru-RU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4876800" cy="4525963"/>
          </a:xfrm>
        </p:spPr>
        <p:txBody>
          <a:bodyPr/>
          <a:lstStyle/>
          <a:p>
            <a:r>
              <a:rPr lang="ru-RU" dirty="0" smtClean="0"/>
              <a:t>Честность</a:t>
            </a:r>
          </a:p>
          <a:p>
            <a:r>
              <a:rPr lang="ru-RU" dirty="0" smtClean="0"/>
              <a:t>Высокий интеллект</a:t>
            </a:r>
          </a:p>
          <a:p>
            <a:r>
              <a:rPr lang="ru-RU" dirty="0" smtClean="0"/>
              <a:t>Способность понимать людей</a:t>
            </a:r>
          </a:p>
          <a:p>
            <a:r>
              <a:rPr lang="ru-RU" dirty="0" smtClean="0"/>
              <a:t>Устойчивость взглядов</a:t>
            </a:r>
          </a:p>
          <a:p>
            <a:r>
              <a:rPr lang="ru-RU" dirty="0" smtClean="0"/>
              <a:t>Уверенность в себе</a:t>
            </a:r>
          </a:p>
          <a:p>
            <a:r>
              <a:rPr lang="ru-RU" dirty="0" smtClean="0"/>
              <a:t>Скромность в быту</a:t>
            </a:r>
          </a:p>
          <a:p>
            <a:r>
              <a:rPr lang="ru-RU" dirty="0" smtClean="0"/>
              <a:t>Эрудированность </a:t>
            </a:r>
            <a:endParaRPr lang="ru-RU" dirty="0"/>
          </a:p>
        </p:txBody>
      </p:sp>
      <p:pic>
        <p:nvPicPr>
          <p:cNvPr id="3074" name="Picture 2" descr="E:\Картинки\Иллюстрации\75601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3" y="1398594"/>
            <a:ext cx="3357586" cy="472756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Отличия лидера от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руководителя</a:t>
            </a:r>
            <a:endParaRPr lang="ru-RU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467600" cy="4820920"/>
        </p:xfrm>
        <a:graphic>
          <a:graphicData uri="http://schemas.openxmlformats.org/drawingml/2006/table">
            <a:tbl>
              <a:tblPr firstRow="1" bandRow="1"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3733800"/>
                <a:gridCol w="3733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Лидер </a:t>
                      </a:r>
                      <a:endParaRPr lang="ru-RU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82973" marR="82973">
                    <a:gradFill flip="none" rotWithShape="1"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Руководитель </a:t>
                      </a:r>
                      <a:endParaRPr lang="ru-RU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82973" marR="82973"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Инноватор</a:t>
                      </a: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 marL="82973" marR="82973"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Администратор </a:t>
                      </a:r>
                      <a:endParaRPr lang="ru-RU" dirty="0"/>
                    </a:p>
                  </a:txBody>
                  <a:tcPr marL="82973" marR="82973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Вдохновляет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Поручает</a:t>
                      </a:r>
                      <a:endParaRPr lang="ru-RU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Работает по своим</a:t>
                      </a:r>
                      <a:r>
                        <a:rPr lang="ru-RU" baseline="0" dirty="0" smtClean="0"/>
                        <a:t> целям </a:t>
                      </a:r>
                      <a:endParaRPr lang="ru-RU" dirty="0"/>
                    </a:p>
                  </a:txBody>
                  <a:tcPr marL="82973" marR="82973"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Работает по целям других</a:t>
                      </a:r>
                      <a:endParaRPr lang="ru-RU" dirty="0"/>
                    </a:p>
                  </a:txBody>
                  <a:tcPr marL="82973" marR="82973"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Видение – основа действий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План – основа действий</a:t>
                      </a:r>
                      <a:endParaRPr lang="ru-RU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Полагается на людей</a:t>
                      </a:r>
                      <a:endParaRPr lang="ru-RU" dirty="0"/>
                    </a:p>
                  </a:txBody>
                  <a:tcPr marL="82973" marR="82973"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Полагается на систему</a:t>
                      </a:r>
                      <a:endParaRPr lang="ru-RU" dirty="0"/>
                    </a:p>
                  </a:txBody>
                  <a:tcPr marL="82973" marR="82973"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Использует</a:t>
                      </a:r>
                      <a:r>
                        <a:rPr lang="ru-RU" baseline="0" dirty="0" smtClean="0"/>
                        <a:t> эмоции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Использует</a:t>
                      </a:r>
                      <a:r>
                        <a:rPr lang="ru-RU" baseline="0" dirty="0" smtClean="0"/>
                        <a:t> доводы</a:t>
                      </a:r>
                      <a:endParaRPr lang="ru-RU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Доверяет</a:t>
                      </a:r>
                      <a:endParaRPr lang="ru-RU" dirty="0"/>
                    </a:p>
                  </a:txBody>
                  <a:tcPr marL="82973" marR="82973"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Контролирует</a:t>
                      </a:r>
                      <a:endParaRPr lang="ru-RU" dirty="0"/>
                    </a:p>
                  </a:txBody>
                  <a:tcPr marL="82973" marR="82973"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Дает импульс движению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Поддерживает</a:t>
                      </a:r>
                      <a:r>
                        <a:rPr lang="ru-RU" baseline="0" dirty="0" smtClean="0"/>
                        <a:t> движение</a:t>
                      </a:r>
                      <a:endParaRPr lang="ru-RU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Энтузиаст</a:t>
                      </a:r>
                      <a:endParaRPr lang="ru-RU" dirty="0"/>
                    </a:p>
                  </a:txBody>
                  <a:tcPr marL="82973" marR="82973"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Профессионал</a:t>
                      </a:r>
                      <a:endParaRPr lang="ru-RU" dirty="0"/>
                    </a:p>
                  </a:txBody>
                  <a:tcPr marL="82973" marR="82973"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Превращает решения в реальность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Принимает решения</a:t>
                      </a:r>
                      <a:endParaRPr lang="ru-RU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Делает правильное дело </a:t>
                      </a:r>
                      <a:endParaRPr lang="ru-RU" dirty="0"/>
                    </a:p>
                  </a:txBody>
                  <a:tcPr marL="82973" marR="82973"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Делает дело правильно</a:t>
                      </a:r>
                      <a:endParaRPr lang="ru-RU" dirty="0"/>
                    </a:p>
                  </a:txBody>
                  <a:tcPr marL="82973" marR="82973"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3000">
                          <a:schemeClr val="bg2">
                            <a:lumMod val="40000"/>
                            <a:lumOff val="60000"/>
                          </a:schemeClr>
                        </a:gs>
                        <a:gs pos="83000">
                          <a:schemeClr val="tx2">
                            <a:lumMod val="90000"/>
                          </a:schemeClr>
                        </a:gs>
                        <a:gs pos="100000">
                          <a:schemeClr val="tx1">
                            <a:lumMod val="5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Обожаем 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Уважаем</a:t>
                      </a:r>
                      <a:endParaRPr lang="ru-RU" dirty="0"/>
                    </a:p>
                  </a:txBody>
                  <a:tcPr marL="82973" marR="82973"/>
                </a:tc>
              </a:tr>
            </a:tbl>
          </a:graphicData>
        </a:graphic>
      </p:graphicFrame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85728"/>
            <a:ext cx="7072362" cy="78581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Понятие власти</a:t>
            </a:r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E:\Картинки\3D\22-102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2500" r="12500"/>
          <a:stretch>
            <a:fillRect/>
          </a:stretch>
        </p:blipFill>
        <p:spPr bwMode="auto">
          <a:xfrm>
            <a:off x="2643174" y="3000372"/>
            <a:ext cx="3429024" cy="342902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type="body" sz="half" idx="2"/>
          </p:nvPr>
        </p:nvSpPr>
        <p:spPr>
          <a:xfrm>
            <a:off x="571472" y="1142984"/>
            <a:ext cx="8572528" cy="200026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Власть</a:t>
            </a:r>
            <a:r>
              <a:rPr lang="ru-RU" sz="2800" dirty="0" smtClean="0"/>
              <a:t> – это потенциальная или реальная возможность влияния на других людей.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Влияние</a:t>
            </a:r>
            <a:r>
              <a:rPr lang="ru-RU" sz="2800" dirty="0" smtClean="0"/>
              <a:t> – это результат изменения менеджером поведения работника в ходе взаимодействия с ним.</a:t>
            </a:r>
            <a:endParaRPr lang="ru-RU" sz="2800" dirty="0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организации власти</a:t>
            </a:r>
            <a:endParaRPr lang="ru-RU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6248" y="1643050"/>
            <a:ext cx="4857752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Единоличная (осуществляется одним лицом)</a:t>
            </a:r>
          </a:p>
          <a:p>
            <a:r>
              <a:rPr lang="ru-RU" dirty="0" smtClean="0"/>
              <a:t>Коллективная (осуществляется группой)</a:t>
            </a:r>
          </a:p>
          <a:p>
            <a:r>
              <a:rPr lang="ru-RU" dirty="0" smtClean="0"/>
              <a:t>Коллегиальная (осуществляется одним лицом с учетом общего мнения)</a:t>
            </a:r>
          </a:p>
          <a:p>
            <a:endParaRPr lang="ru-RU" dirty="0"/>
          </a:p>
        </p:txBody>
      </p:sp>
      <p:pic>
        <p:nvPicPr>
          <p:cNvPr id="1026" name="Picture 2" descr="E:\Картинки\Новое\Изображение 25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85720" y="1643050"/>
            <a:ext cx="4000528" cy="300039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Типы власти </a:t>
            </a:r>
            <a:endParaRPr lang="ru-RU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ормальная</a:t>
            </a:r>
            <a:r>
              <a:rPr lang="ru-RU" dirty="0" smtClean="0"/>
              <a:t>  - это власть должности (не связана с личными качествами обладателя).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Реальная</a:t>
            </a:r>
            <a:r>
              <a:rPr lang="ru-RU" dirty="0" smtClean="0"/>
              <a:t> – зависит также от степени признания ее обладателя окружающими.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1714487"/>
            <a:ext cx="4963562" cy="4286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Административная власть (основанная на принуждении)</a:t>
            </a:r>
            <a:endParaRPr lang="ru-RU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Положительные стороны:</a:t>
            </a:r>
          </a:p>
          <a:p>
            <a:r>
              <a:rPr lang="ru-RU" dirty="0" smtClean="0"/>
              <a:t>Позволяет достигнуть быстрого результата</a:t>
            </a:r>
          </a:p>
          <a:p>
            <a:r>
              <a:rPr lang="ru-RU" dirty="0" smtClean="0"/>
              <a:t>Проста для применения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Отрицательные стороны:</a:t>
            </a:r>
          </a:p>
          <a:p>
            <a:r>
              <a:rPr lang="ru-RU" dirty="0" smtClean="0"/>
              <a:t>Высокая текучесть кадров</a:t>
            </a:r>
          </a:p>
          <a:p>
            <a:r>
              <a:rPr lang="ru-RU" dirty="0" smtClean="0"/>
              <a:t>Снижение квалификации работников</a:t>
            </a:r>
          </a:p>
          <a:p>
            <a:r>
              <a:rPr lang="ru-RU" dirty="0" smtClean="0"/>
              <a:t>Отсутствие лояльности у подчиненных</a:t>
            </a:r>
          </a:p>
          <a:p>
            <a:r>
              <a:rPr lang="ru-RU" dirty="0" smtClean="0"/>
              <a:t>Фальсификация отчетности со стороны персонала</a:t>
            </a:r>
            <a:endParaRPr lang="ru-RU" dirty="0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Власть, основанная на вознаграждении</a:t>
            </a:r>
            <a:endParaRPr lang="ru-RU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Положительные стороны:</a:t>
            </a:r>
          </a:p>
          <a:p>
            <a:r>
              <a:rPr lang="ru-RU" dirty="0" smtClean="0"/>
              <a:t>Продолжительное влияние на персонал</a:t>
            </a:r>
          </a:p>
          <a:p>
            <a:r>
              <a:rPr lang="ru-RU" dirty="0" smtClean="0"/>
              <a:t>Развитие его деловой активности</a:t>
            </a:r>
          </a:p>
          <a:p>
            <a:r>
              <a:rPr lang="ru-RU" dirty="0" smtClean="0"/>
              <a:t>Формирование позитивных установок по отношению к менеджеру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Отрицательная сторона:</a:t>
            </a:r>
          </a:p>
          <a:p>
            <a:r>
              <a:rPr lang="ru-RU" dirty="0" smtClean="0"/>
              <a:t>Есть вероятность ошибок в действиях менеджера(финансовых экономических и т.д.)</a:t>
            </a:r>
            <a:endParaRPr lang="ru-RU" dirty="0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Другая 2">
      <a:majorFont>
        <a:latin typeface="Garamond Premr Pro Smb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292</TotalTime>
  <Words>782</Words>
  <Application>Microsoft Office PowerPoint</Application>
  <PresentationFormat>Экран (4:3)</PresentationFormat>
  <Paragraphs>195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Техническая</vt:lpstr>
      <vt:lpstr>РУКОВОДСТВО И Лидерство</vt:lpstr>
      <vt:lpstr>Понятие лидерства</vt:lpstr>
      <vt:lpstr>Качества лидера</vt:lpstr>
      <vt:lpstr>Отличия лидера от руководителя</vt:lpstr>
      <vt:lpstr>Понятие власти</vt:lpstr>
      <vt:lpstr>Виды организации власти</vt:lpstr>
      <vt:lpstr>Типы власти </vt:lpstr>
      <vt:lpstr>Административная власть (основанная на принуждении)</vt:lpstr>
      <vt:lpstr>Власть, основанная на вознаграждении</vt:lpstr>
      <vt:lpstr>Экспертная власть (основана на высоком профессионализме менеджера)</vt:lpstr>
      <vt:lpstr>Эталонная власть (основанная на личном примере)</vt:lpstr>
      <vt:lpstr>Законная власть</vt:lpstr>
      <vt:lpstr>Формы влияния  </vt:lpstr>
      <vt:lpstr>Убеждение</vt:lpstr>
      <vt:lpstr>Участие</vt:lpstr>
      <vt:lpstr>Стили руководства</vt:lpstr>
      <vt:lpstr>Авторитарный стиль руководства</vt:lpstr>
      <vt:lpstr>Демократический стиль руководства</vt:lpstr>
      <vt:lpstr>Либеральный стиль руководства</vt:lpstr>
      <vt:lpstr>СПАСИБО ЗА ВНИМАНИЕ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Customer</dc:creator>
  <cp:lastModifiedBy>Пользователь</cp:lastModifiedBy>
  <cp:revision>37</cp:revision>
  <dcterms:created xsi:type="dcterms:W3CDTF">2009-03-31T12:00:16Z</dcterms:created>
  <dcterms:modified xsi:type="dcterms:W3CDTF">2011-12-18T14:02:41Z</dcterms:modified>
</cp:coreProperties>
</file>